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12"/>
  </p:notesMasterIdLst>
  <p:sldIdLst>
    <p:sldId id="256" r:id="rId2"/>
    <p:sldId id="478" r:id="rId3"/>
    <p:sldId id="477" r:id="rId4"/>
    <p:sldId id="479" r:id="rId5"/>
    <p:sldId id="482" r:id="rId6"/>
    <p:sldId id="483" r:id="rId7"/>
    <p:sldId id="485" r:id="rId8"/>
    <p:sldId id="486" r:id="rId9"/>
    <p:sldId id="491" r:id="rId10"/>
    <p:sldId id="480" r:id="rId11"/>
  </p:sldIdLst>
  <p:sldSz cx="10688638" cy="7562850"/>
  <p:notesSz cx="6858000" cy="9144000"/>
  <p:defaultText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1E"/>
    <a:srgbClr val="494F60"/>
    <a:srgbClr val="C0C0C0"/>
    <a:srgbClr val="383D4B"/>
    <a:srgbClr val="717375"/>
    <a:srgbClr val="B61430"/>
    <a:srgbClr val="F1903A"/>
    <a:srgbClr val="494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78" y="58"/>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dirty="0"/>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B29ED-E64B-4F9C-9F1C-6B43EF774E4D}" type="datetimeFigureOut">
              <a:rPr lang="pt-PT" smtClean="0"/>
              <a:t>03/04/2024</a:t>
            </a:fld>
            <a:endParaRPr lang="pt-PT" dirty="0"/>
          </a:p>
        </p:txBody>
      </p:sp>
      <p:sp>
        <p:nvSpPr>
          <p:cNvPr id="4" name="Marcador de Posição da Imagem do Diapositivo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pt-PT" dirty="0"/>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dirty="0"/>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8E7D6-DD16-43E3-B115-2AD82A56797F}" type="slidenum">
              <a:rPr lang="pt-PT" smtClean="0"/>
              <a:t>‹nº›</a:t>
            </a:fld>
            <a:endParaRPr lang="pt-PT" dirty="0"/>
          </a:p>
        </p:txBody>
      </p:sp>
    </p:spTree>
    <p:extLst>
      <p:ext uri="{BB962C8B-B14F-4D97-AF65-F5344CB8AC3E}">
        <p14:creationId xmlns:p14="http://schemas.microsoft.com/office/powerpoint/2010/main" val="3320907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1815100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249887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179170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795062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2322977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828189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3067820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98C76B2E-00AC-4149-9B65-53BB718427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056FAA4A-D046-47DC-B8EC-E44F59BAD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53252" name="Slide Number Placeholder 3">
            <a:extLst>
              <a:ext uri="{FF2B5EF4-FFF2-40B4-BE49-F238E27FC236}">
                <a16:creationId xmlns:a16="http://schemas.microsoft.com/office/drawing/2014/main" id="{6E221CC8-2ABE-47BE-9F50-5563528D87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162625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pt-PT"/>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1806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176050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9363" y="334377"/>
            <a:ext cx="2809479" cy="7116431"/>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625361" y="334377"/>
            <a:ext cx="8255859" cy="7116431"/>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53112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344826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nchor="t"/>
          <a:lstStyle>
            <a:lvl1pPr algn="l">
              <a:defRPr sz="4600" b="1" cap="all"/>
            </a:lvl1pPr>
          </a:lstStyle>
          <a:p>
            <a:r>
              <a:rPr lang="pt-PT"/>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80967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625361" y="1946734"/>
            <a:ext cx="5531741"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6335245" y="1946734"/>
            <a:ext cx="5533597"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71533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134369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02659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21822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pt-PT"/>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76294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pt-PT"/>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en-US" dirty="0"/>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343376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pt-PT"/>
              <a:t>Click to edit Master title style</a:t>
            </a:r>
            <a:endParaRPr lang="en-US"/>
          </a:p>
        </p:txBody>
      </p:sp>
      <p:sp>
        <p:nvSpPr>
          <p:cNvPr id="3" name="Text Placeholder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2D523DE3-B8DE-A642-BDFD-7866F1501164}" type="datetimeFigureOut">
              <a:rPr lang="en-US" smtClean="0"/>
              <a:pPr/>
              <a:t>4/3/2024</a:t>
            </a:fld>
            <a:endParaRPr lang="en-US" dirty="0"/>
          </a:p>
        </p:txBody>
      </p:sp>
      <p:sp>
        <p:nvSpPr>
          <p:cNvPr id="5" name="Footer Placeholder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54536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1042494" y="6565016"/>
            <a:ext cx="762000" cy="596900"/>
          </a:xfrm>
          <a:prstGeom prst="rect">
            <a:avLst/>
          </a:prstGeom>
        </p:spPr>
      </p:pic>
      <p:pic>
        <p:nvPicPr>
          <p:cNvPr id="11" name="Picture 10"/>
          <p:cNvPicPr>
            <a:picLocks noChangeAspect="1"/>
          </p:cNvPicPr>
          <p:nvPr/>
        </p:nvPicPr>
        <p:blipFill>
          <a:blip r:embed="rId3"/>
          <a:stretch>
            <a:fillRect/>
          </a:stretch>
        </p:blipFill>
        <p:spPr>
          <a:xfrm>
            <a:off x="2121521" y="6688777"/>
            <a:ext cx="1447800" cy="342900"/>
          </a:xfrm>
          <a:prstGeom prst="rect">
            <a:avLst/>
          </a:prstGeom>
        </p:spPr>
      </p:pic>
      <p:cxnSp>
        <p:nvCxnSpPr>
          <p:cNvPr id="17" name="Straight Connector 16"/>
          <p:cNvCxnSpPr/>
          <p:nvPr/>
        </p:nvCxnSpPr>
        <p:spPr>
          <a:xfrm>
            <a:off x="1060833" y="2806348"/>
            <a:ext cx="45571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67167" y="1572491"/>
            <a:ext cx="8672353" cy="461665"/>
          </a:xfrm>
          <a:prstGeom prst="rect">
            <a:avLst/>
          </a:prstGeom>
          <a:noFill/>
        </p:spPr>
        <p:txBody>
          <a:bodyPr wrap="square" rtlCol="0">
            <a:spAutoFit/>
          </a:bodyPr>
          <a:lstStyle/>
          <a:p>
            <a:r>
              <a:rPr lang="pt-PT" altLang="pt-PT" sz="2400" b="1" dirty="0">
                <a:solidFill>
                  <a:srgbClr val="494F60"/>
                </a:solidFill>
              </a:rPr>
              <a:t>Direito Internacional do Ambiente e da Energia</a:t>
            </a:r>
            <a:endParaRPr lang="en-US" sz="2400" b="1" dirty="0">
              <a:solidFill>
                <a:srgbClr val="494F60"/>
              </a:solidFill>
            </a:endParaRPr>
          </a:p>
        </p:txBody>
      </p:sp>
      <p:sp>
        <p:nvSpPr>
          <p:cNvPr id="19" name="TextBox 18"/>
          <p:cNvSpPr txBox="1"/>
          <p:nvPr/>
        </p:nvSpPr>
        <p:spPr>
          <a:xfrm>
            <a:off x="996088" y="3633992"/>
            <a:ext cx="8668109" cy="769441"/>
          </a:xfrm>
          <a:prstGeom prst="rect">
            <a:avLst/>
          </a:prstGeom>
          <a:noFill/>
        </p:spPr>
        <p:txBody>
          <a:bodyPr wrap="square" rtlCol="0">
            <a:spAutoFit/>
          </a:bodyPr>
          <a:lstStyle/>
          <a:p>
            <a:pPr>
              <a:spcBef>
                <a:spcPct val="0"/>
              </a:spcBef>
            </a:pPr>
            <a:r>
              <a:rPr lang="pt-PT" altLang="pt-PT" sz="2200" dirty="0">
                <a:solidFill>
                  <a:srgbClr val="494F60"/>
                </a:solidFill>
              </a:rPr>
              <a:t>Licenciatura em Engenharia da Energia e Ambiente – Prof. </a:t>
            </a:r>
            <a:r>
              <a:rPr lang="pt-PT" altLang="pt-PT" sz="2200">
                <a:solidFill>
                  <a:srgbClr val="494F60"/>
                </a:solidFill>
              </a:rPr>
              <a:t>Rui Lanceiro</a:t>
            </a:r>
          </a:p>
          <a:p>
            <a:pPr>
              <a:spcBef>
                <a:spcPct val="0"/>
              </a:spcBef>
            </a:pPr>
            <a:endParaRPr lang="en-US" altLang="pt-PT" sz="2200" dirty="0">
              <a:solidFill>
                <a:srgbClr val="494F60"/>
              </a:solidFill>
            </a:endParaRPr>
          </a:p>
        </p:txBody>
      </p:sp>
      <p:pic>
        <p:nvPicPr>
          <p:cNvPr id="3" name="Imagem 2">
            <a:extLst>
              <a:ext uri="{FF2B5EF4-FFF2-40B4-BE49-F238E27FC236}">
                <a16:creationId xmlns:a16="http://schemas.microsoft.com/office/drawing/2014/main" id="{C67C6BDD-AB5A-482B-97BC-889C70B2F8C7}"/>
              </a:ext>
            </a:extLst>
          </p:cNvPr>
          <p:cNvPicPr>
            <a:picLocks noChangeAspect="1"/>
          </p:cNvPicPr>
          <p:nvPr/>
        </p:nvPicPr>
        <p:blipFill>
          <a:blip r:embed="rId4"/>
          <a:stretch>
            <a:fillRect/>
          </a:stretch>
        </p:blipFill>
        <p:spPr>
          <a:xfrm>
            <a:off x="3726303" y="6563802"/>
            <a:ext cx="1362075" cy="714375"/>
          </a:xfrm>
          <a:prstGeom prst="rect">
            <a:avLst/>
          </a:prstGeom>
        </p:spPr>
      </p:pic>
    </p:spTree>
    <p:extLst>
      <p:ext uri="{BB962C8B-B14F-4D97-AF65-F5344CB8AC3E}">
        <p14:creationId xmlns:p14="http://schemas.microsoft.com/office/powerpoint/2010/main" val="208566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0C9E4BB-B537-4D49-9F81-D73F1B4A8850}"/>
              </a:ext>
            </a:extLst>
          </p:cNvPr>
          <p:cNvSpPr/>
          <p:nvPr/>
        </p:nvSpPr>
        <p:spPr>
          <a:xfrm>
            <a:off x="0" y="3175"/>
            <a:ext cx="10691813" cy="7559675"/>
          </a:xfrm>
          <a:prstGeom prst="rect">
            <a:avLst/>
          </a:prstGeom>
          <a:solidFill>
            <a:srgbClr val="494F60"/>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sp>
        <p:nvSpPr>
          <p:cNvPr id="52227" name="TextBox 11">
            <a:extLst>
              <a:ext uri="{FF2B5EF4-FFF2-40B4-BE49-F238E27FC236}">
                <a16:creationId xmlns:a16="http://schemas.microsoft.com/office/drawing/2014/main" id="{D4F40591-B16F-479B-B079-596B50F8A323}"/>
              </a:ext>
            </a:extLst>
          </p:cNvPr>
          <p:cNvSpPr txBox="1">
            <a:spLocks noChangeArrowheads="1"/>
          </p:cNvSpPr>
          <p:nvPr/>
        </p:nvSpPr>
        <p:spPr bwMode="auto">
          <a:xfrm>
            <a:off x="957263" y="2856845"/>
            <a:ext cx="9178925" cy="406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eaLnBrk="1" hangingPunct="1">
              <a:spcBef>
                <a:spcPct val="0"/>
              </a:spcBef>
              <a:buFontTx/>
              <a:buNone/>
            </a:pPr>
            <a:endParaRPr lang="pt-BR" altLang="pt-PT" sz="4600" b="1" dirty="0">
              <a:solidFill>
                <a:schemeClr val="bg1"/>
              </a:solidFill>
            </a:endParaRPr>
          </a:p>
          <a:p>
            <a:pPr algn="ctr" eaLnBrk="1" hangingPunct="1">
              <a:spcBef>
                <a:spcPct val="0"/>
              </a:spcBef>
              <a:buFontTx/>
              <a:buNone/>
            </a:pPr>
            <a:r>
              <a:rPr lang="pt-PT" altLang="pt-PT" sz="4600" b="1" dirty="0">
                <a:solidFill>
                  <a:schemeClr val="bg1"/>
                </a:solidFill>
              </a:rPr>
              <a:t>Muito obrigado</a:t>
            </a:r>
            <a:r>
              <a:rPr lang="pt-BR" altLang="pt-PT" sz="4600" b="1" dirty="0">
                <a:solidFill>
                  <a:schemeClr val="bg1"/>
                </a:solidFill>
              </a:rPr>
              <a:t>!</a:t>
            </a:r>
            <a:endParaRPr lang="pt-BR" altLang="pt-PT" sz="3200" b="1" dirty="0">
              <a:solidFill>
                <a:schemeClr val="bg1"/>
              </a:solidFill>
            </a:endParaRPr>
          </a:p>
          <a:p>
            <a:pPr algn="ctr" eaLnBrk="1" hangingPunct="1">
              <a:spcBef>
                <a:spcPct val="0"/>
              </a:spcBef>
              <a:buFontTx/>
              <a:buNone/>
            </a:pPr>
            <a:endParaRPr lang="pt-BR" altLang="pt-PT" sz="2700" b="1" dirty="0">
              <a:solidFill>
                <a:schemeClr val="bg1"/>
              </a:solidFill>
            </a:endParaRPr>
          </a:p>
          <a:p>
            <a:pPr algn="r" eaLnBrk="1" hangingPunct="1">
              <a:spcBef>
                <a:spcPct val="0"/>
              </a:spcBef>
              <a:buFontTx/>
              <a:buNone/>
            </a:pPr>
            <a:endParaRPr lang="pt-BR" altLang="pt-PT" sz="2700" b="1" i="1" dirty="0">
              <a:solidFill>
                <a:schemeClr val="bg1"/>
              </a:solidFill>
            </a:endParaRPr>
          </a:p>
          <a:p>
            <a:pPr algn="r" eaLnBrk="1" hangingPunct="1">
              <a:spcBef>
                <a:spcPct val="0"/>
              </a:spcBef>
              <a:buFontTx/>
              <a:buNone/>
            </a:pPr>
            <a:r>
              <a:rPr lang="pt-BR" altLang="pt-PT" sz="2700" b="1" i="1" dirty="0">
                <a:solidFill>
                  <a:schemeClr val="bg1"/>
                </a:solidFill>
              </a:rPr>
              <a:t>ruilanceiro@fd.ulisboa.pt</a:t>
            </a:r>
          </a:p>
          <a:p>
            <a:pPr eaLnBrk="1" hangingPunct="1">
              <a:spcBef>
                <a:spcPct val="0"/>
              </a:spcBef>
              <a:buFontTx/>
              <a:buNone/>
            </a:pPr>
            <a:endParaRPr lang="pt-BR" altLang="pt-PT" sz="3200" b="1" dirty="0">
              <a:solidFill>
                <a:schemeClr val="bg1"/>
              </a:solidFill>
            </a:endParaRPr>
          </a:p>
          <a:p>
            <a:pPr eaLnBrk="1" hangingPunct="1">
              <a:spcBef>
                <a:spcPct val="0"/>
              </a:spcBef>
              <a:buFont typeface="Arial" panose="020B0604020202020204" pitchFamily="34" charset="0"/>
              <a:buNone/>
            </a:pPr>
            <a:endParaRPr lang="pt-BR" altLang="pt-PT" sz="2700" b="1" dirty="0">
              <a:solidFill>
                <a:schemeClr val="bg1"/>
              </a:solidFill>
            </a:endParaRPr>
          </a:p>
          <a:p>
            <a:pPr eaLnBrk="1" hangingPunct="1">
              <a:spcBef>
                <a:spcPct val="0"/>
              </a:spcBef>
              <a:buFontTx/>
              <a:buNone/>
            </a:pPr>
            <a:endParaRPr lang="pt-BR" altLang="pt-PT" sz="2600" b="1" dirty="0">
              <a:solidFill>
                <a:schemeClr val="bg1"/>
              </a:solidFill>
            </a:endParaRPr>
          </a:p>
        </p:txBody>
      </p:sp>
      <p:cxnSp>
        <p:nvCxnSpPr>
          <p:cNvPr id="13" name="Straight Connector 12">
            <a:extLst>
              <a:ext uri="{FF2B5EF4-FFF2-40B4-BE49-F238E27FC236}">
                <a16:creationId xmlns:a16="http://schemas.microsoft.com/office/drawing/2014/main" id="{0E4382E2-431E-4D57-9673-F68D880A5CE5}"/>
              </a:ext>
            </a:extLst>
          </p:cNvPr>
          <p:cNvCxnSpPr/>
          <p:nvPr/>
        </p:nvCxnSpPr>
        <p:spPr>
          <a:xfrm>
            <a:off x="1058863" y="2465388"/>
            <a:ext cx="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18C7EA1C-7AC6-4AE9-8058-B1F72835E0F5}"/>
              </a:ext>
            </a:extLst>
          </p:cNvPr>
          <p:cNvCxnSpPr/>
          <p:nvPr/>
        </p:nvCxnSpPr>
        <p:spPr>
          <a:xfrm>
            <a:off x="3316288" y="7124700"/>
            <a:ext cx="681990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416F2101-1307-4265-BBBC-5AB9CDE9025D}"/>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sp>
        <p:nvSpPr>
          <p:cNvPr id="25" name="Rectangle 24">
            <a:extLst>
              <a:ext uri="{FF2B5EF4-FFF2-40B4-BE49-F238E27FC236}">
                <a16:creationId xmlns:a16="http://schemas.microsoft.com/office/drawing/2014/main" id="{0B94B1CC-1BC9-4865-BE3F-343C2952F224}"/>
              </a:ext>
            </a:extLst>
          </p:cNvPr>
          <p:cNvSpPr/>
          <p:nvPr/>
        </p:nvSpPr>
        <p:spPr>
          <a:xfrm>
            <a:off x="0" y="0"/>
            <a:ext cx="10688638" cy="13319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pic>
        <p:nvPicPr>
          <p:cNvPr id="52232" name="Picture 9" descr="logo-ICJP-CIDP.png">
            <a:extLst>
              <a:ext uri="{FF2B5EF4-FFF2-40B4-BE49-F238E27FC236}">
                <a16:creationId xmlns:a16="http://schemas.microsoft.com/office/drawing/2014/main" id="{CF6CD7A6-1602-4B93-BDD6-599C755250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8863" y="374650"/>
            <a:ext cx="3246437"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6CC1C9DB-AB6A-4924-9573-38576BF09041}"/>
              </a:ext>
            </a:extLst>
          </p:cNvPr>
          <p:cNvCxnSpPr/>
          <p:nvPr/>
        </p:nvCxnSpPr>
        <p:spPr>
          <a:xfrm>
            <a:off x="5367338" y="1058863"/>
            <a:ext cx="4768850"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52234" name="TextBox 14">
            <a:extLst>
              <a:ext uri="{FF2B5EF4-FFF2-40B4-BE49-F238E27FC236}">
                <a16:creationId xmlns:a16="http://schemas.microsoft.com/office/drawing/2014/main" id="{51A8DCB1-8535-4529-9BCF-FB678BA87479}"/>
              </a:ext>
            </a:extLst>
          </p:cNvPr>
          <p:cNvSpPr txBox="1">
            <a:spLocks noChangeArrowheads="1"/>
          </p:cNvSpPr>
          <p:nvPr/>
        </p:nvSpPr>
        <p:spPr bwMode="auto">
          <a:xfrm>
            <a:off x="5367338" y="531813"/>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eaLnBrk="1" hangingPunct="1">
              <a:spcBef>
                <a:spcPct val="0"/>
              </a:spcBef>
              <a:buFontTx/>
              <a:buNone/>
            </a:pPr>
            <a:r>
              <a:rPr lang="en-US" altLang="pt-PT" sz="2800" dirty="0">
                <a:solidFill>
                  <a:srgbClr val="C0C0C0"/>
                </a:solidFill>
              </a:rPr>
              <a:t>Muito obrigado!</a:t>
            </a:r>
          </a:p>
        </p:txBody>
      </p:sp>
      <p:cxnSp>
        <p:nvCxnSpPr>
          <p:cNvPr id="16" name="Straight Connector 15">
            <a:extLst>
              <a:ext uri="{FF2B5EF4-FFF2-40B4-BE49-F238E27FC236}">
                <a16:creationId xmlns:a16="http://schemas.microsoft.com/office/drawing/2014/main" id="{80161AD0-BB8D-47CE-8F41-E3DABDAF874E}"/>
              </a:ext>
            </a:extLst>
          </p:cNvPr>
          <p:cNvCxnSpPr/>
          <p:nvPr/>
        </p:nvCxnSpPr>
        <p:spPr>
          <a:xfrm>
            <a:off x="1058863" y="7124700"/>
            <a:ext cx="1976437"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121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55A2BB0-E2E1-4C3A-9565-C21D2FB8553E}"/>
              </a:ext>
            </a:extLst>
          </p:cNvPr>
          <p:cNvSpPr/>
          <p:nvPr/>
        </p:nvSpPr>
        <p:spPr>
          <a:xfrm>
            <a:off x="19050" y="3175"/>
            <a:ext cx="10691813" cy="7559675"/>
          </a:xfrm>
          <a:prstGeom prst="rect">
            <a:avLst/>
          </a:prstGeom>
          <a:solidFill>
            <a:srgbClr val="494F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4099" name="TextBox 11">
            <a:extLst>
              <a:ext uri="{FF2B5EF4-FFF2-40B4-BE49-F238E27FC236}">
                <a16:creationId xmlns:a16="http://schemas.microsoft.com/office/drawing/2014/main" id="{2AE80011-A607-468D-A733-62D4173FAE9D}"/>
              </a:ext>
            </a:extLst>
          </p:cNvPr>
          <p:cNvSpPr txBox="1">
            <a:spLocks noChangeArrowheads="1"/>
          </p:cNvSpPr>
          <p:nvPr/>
        </p:nvSpPr>
        <p:spPr bwMode="auto">
          <a:xfrm>
            <a:off x="957263" y="1487488"/>
            <a:ext cx="91789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marL="742950" indent="-742950" algn="just" eaLnBrk="1" hangingPunct="1">
              <a:spcBef>
                <a:spcPct val="0"/>
              </a:spcBef>
              <a:buFontTx/>
              <a:buAutoNum type="arabicPeriod"/>
              <a:defRPr/>
            </a:pPr>
            <a:endParaRPr lang="pt-BR" altLang="pt-PT" b="1" dirty="0">
              <a:solidFill>
                <a:schemeClr val="bg1"/>
              </a:solidFill>
            </a:endParaRPr>
          </a:p>
          <a:p>
            <a:pPr marL="742950" indent="-742950" algn="just" eaLnBrk="1" hangingPunct="1">
              <a:spcBef>
                <a:spcPct val="0"/>
              </a:spcBef>
              <a:buFontTx/>
              <a:buAutoNum type="arabicPeriod"/>
              <a:defRPr/>
            </a:pPr>
            <a:endParaRPr lang="pt-BR" altLang="pt-PT" b="1" dirty="0">
              <a:solidFill>
                <a:schemeClr val="bg1"/>
              </a:solidFill>
            </a:endParaRPr>
          </a:p>
          <a:p>
            <a:pPr algn="just" defTabSz="521437" eaLnBrk="1" fontAlgn="auto" hangingPunct="1">
              <a:spcBef>
                <a:spcPts val="0"/>
              </a:spcBef>
              <a:spcAft>
                <a:spcPts val="0"/>
              </a:spcAft>
              <a:buFont typeface="Arial" panose="020B0604020202020204" pitchFamily="34" charset="0"/>
              <a:buNone/>
              <a:defRPr/>
            </a:pPr>
            <a:r>
              <a:rPr lang="pt-BR" sz="4400" b="1" dirty="0">
                <a:solidFill>
                  <a:schemeClr val="bg1"/>
                </a:solidFill>
              </a:rPr>
              <a:t>3. Princípios de DI do Ambiente</a:t>
            </a:r>
          </a:p>
          <a:p>
            <a:pPr algn="just" eaLnBrk="1" hangingPunct="1">
              <a:spcBef>
                <a:spcPct val="0"/>
              </a:spcBef>
              <a:buFont typeface="Arial" panose="020B0604020202020204" pitchFamily="34" charset="0"/>
              <a:buNone/>
              <a:defRPr/>
            </a:pPr>
            <a:endParaRPr lang="pt-BR" altLang="pt-PT" sz="4400" b="1" dirty="0">
              <a:solidFill>
                <a:schemeClr val="bg1"/>
              </a:solidFill>
            </a:endParaRPr>
          </a:p>
        </p:txBody>
      </p:sp>
      <p:cxnSp>
        <p:nvCxnSpPr>
          <p:cNvPr id="13" name="Straight Connector 12">
            <a:extLst>
              <a:ext uri="{FF2B5EF4-FFF2-40B4-BE49-F238E27FC236}">
                <a16:creationId xmlns:a16="http://schemas.microsoft.com/office/drawing/2014/main" id="{EF06BCEA-CF2E-4A40-BCDD-574B43E12703}"/>
              </a:ext>
            </a:extLst>
          </p:cNvPr>
          <p:cNvCxnSpPr/>
          <p:nvPr/>
        </p:nvCxnSpPr>
        <p:spPr>
          <a:xfrm>
            <a:off x="1060450" y="2463800"/>
            <a:ext cx="455613"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8E06A822-0A4C-497A-B04C-A35FA32F966E}"/>
              </a:ext>
            </a:extLst>
          </p:cNvPr>
          <p:cNvCxnSpPr/>
          <p:nvPr/>
        </p:nvCxnSpPr>
        <p:spPr>
          <a:xfrm>
            <a:off x="3316288" y="7124700"/>
            <a:ext cx="681990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B81BC564-C1FF-4D3E-A9D8-329299A90B5F}"/>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5" name="Rectangle 24">
            <a:extLst>
              <a:ext uri="{FF2B5EF4-FFF2-40B4-BE49-F238E27FC236}">
                <a16:creationId xmlns:a16="http://schemas.microsoft.com/office/drawing/2014/main" id="{B518A66C-ADC1-402B-9618-60A253AC17AA}"/>
              </a:ext>
            </a:extLst>
          </p:cNvPr>
          <p:cNvSpPr/>
          <p:nvPr/>
        </p:nvSpPr>
        <p:spPr>
          <a:xfrm>
            <a:off x="0" y="-133350"/>
            <a:ext cx="10688638" cy="13700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5128" name="Picture 9" descr="logo-ICJP-CIDP.png">
            <a:extLst>
              <a:ext uri="{FF2B5EF4-FFF2-40B4-BE49-F238E27FC236}">
                <a16:creationId xmlns:a16="http://schemas.microsoft.com/office/drawing/2014/main" id="{C00BE783-43A0-4697-AC19-734B9D059E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DCE3A821-6781-494C-950A-0B8C692F00C3}"/>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5130" name="TextBox 14">
            <a:extLst>
              <a:ext uri="{FF2B5EF4-FFF2-40B4-BE49-F238E27FC236}">
                <a16:creationId xmlns:a16="http://schemas.microsoft.com/office/drawing/2014/main" id="{A74061DC-8991-4F48-A6FD-C9B1D4094E8C}"/>
              </a:ext>
            </a:extLst>
          </p:cNvPr>
          <p:cNvSpPr txBox="1">
            <a:spLocks noChangeArrowheads="1"/>
          </p:cNvSpPr>
          <p:nvPr/>
        </p:nvSpPr>
        <p:spPr bwMode="auto">
          <a:xfrm>
            <a:off x="5546725" y="428625"/>
            <a:ext cx="477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eaLnBrk="1" hangingPunct="1">
              <a:spcBef>
                <a:spcPct val="0"/>
              </a:spcBef>
              <a:buFontTx/>
              <a:buNone/>
            </a:pPr>
            <a:r>
              <a:rPr lang="pt-BR" altLang="pt-PT" sz="2800" dirty="0">
                <a:solidFill>
                  <a:srgbClr val="C0C0C0"/>
                </a:solidFill>
              </a:rPr>
              <a:t>Sumário</a:t>
            </a:r>
          </a:p>
        </p:txBody>
      </p:sp>
      <p:cxnSp>
        <p:nvCxnSpPr>
          <p:cNvPr id="16" name="Straight Connector 15">
            <a:extLst>
              <a:ext uri="{FF2B5EF4-FFF2-40B4-BE49-F238E27FC236}">
                <a16:creationId xmlns:a16="http://schemas.microsoft.com/office/drawing/2014/main" id="{0EE59A00-1E2E-4431-ACDA-107B1C5B5237}"/>
              </a:ext>
            </a:extLst>
          </p:cNvPr>
          <p:cNvCxnSpPr/>
          <p:nvPr/>
        </p:nvCxnSpPr>
        <p:spPr>
          <a:xfrm>
            <a:off x="1060450" y="7124700"/>
            <a:ext cx="197485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 name="Marcador de Posição da Data 1">
            <a:extLst>
              <a:ext uri="{FF2B5EF4-FFF2-40B4-BE49-F238E27FC236}">
                <a16:creationId xmlns:a16="http://schemas.microsoft.com/office/drawing/2014/main" id="{297499FD-689D-451A-8940-CC5FFF5E6121}"/>
              </a:ext>
            </a:extLst>
          </p:cNvPr>
          <p:cNvSpPr>
            <a:spLocks noGrp="1"/>
          </p:cNvSpPr>
          <p:nvPr>
            <p:ph type="dt" sz="quarter" idx="10"/>
          </p:nvPr>
        </p:nvSpPr>
        <p:spPr/>
        <p:txBody>
          <a:bodyPr/>
          <a:lstStyle/>
          <a:p>
            <a:pPr>
              <a:defRPr/>
            </a:pPr>
            <a:fld id="{4AF1D205-5C01-4856-9092-5F59035FCF93}" type="datetime1">
              <a:rPr lang="en-US"/>
              <a:pPr>
                <a:defRPr/>
              </a:pPr>
              <a:t>4/3/2024</a:t>
            </a:fld>
            <a:endParaRPr lang="en-US" dirty="0"/>
          </a:p>
        </p:txBody>
      </p:sp>
    </p:spTree>
    <p:extLst>
      <p:ext uri="{BB962C8B-B14F-4D97-AF65-F5344CB8AC3E}">
        <p14:creationId xmlns:p14="http://schemas.microsoft.com/office/powerpoint/2010/main" val="301842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708150"/>
            <a:ext cx="9178925" cy="6078587"/>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542925" lvl="1" indent="-180975" algn="just">
              <a:buFont typeface="Arial" pitchFamily="34" charset="0"/>
              <a:buChar char="•"/>
              <a:defRPr/>
            </a:pPr>
            <a:endParaRPr lang="pt-PT" sz="2600" b="1" dirty="0">
              <a:solidFill>
                <a:srgbClr val="494F60"/>
              </a:solidFill>
              <a:cs typeface="Arial" charset="0"/>
            </a:endParaRPr>
          </a:p>
          <a:p>
            <a:pPr marL="542925" lvl="1" indent="-180975" algn="just">
              <a:lnSpc>
                <a:spcPct val="150000"/>
              </a:lnSpc>
              <a:spcAft>
                <a:spcPts val="600"/>
              </a:spcAft>
              <a:buFont typeface="Arial" pitchFamily="34" charset="0"/>
              <a:buChar char="•"/>
              <a:defRPr/>
            </a:pPr>
            <a:r>
              <a:rPr lang="pt-PT" sz="2600" b="1" dirty="0">
                <a:solidFill>
                  <a:srgbClr val="494F60"/>
                </a:solidFill>
                <a:cs typeface="Arial" charset="0"/>
              </a:rPr>
              <a:t>Princípios gerais de DIP têm uma leitura diferente</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Soberania tem de ser vista como limitada</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Silêncio da lei não é permissão: o princípio “Lotus” não se aplica</a:t>
            </a:r>
          </a:p>
          <a:p>
            <a:pPr marL="542925" lvl="1" indent="-180975" algn="just">
              <a:lnSpc>
                <a:spcPct val="150000"/>
              </a:lnSpc>
              <a:spcAft>
                <a:spcPts val="600"/>
              </a:spcAft>
              <a:buFont typeface="Arial" pitchFamily="34" charset="0"/>
              <a:buChar char="•"/>
              <a:defRPr/>
            </a:pPr>
            <a:r>
              <a:rPr lang="pt-PT" sz="2600" b="1" dirty="0">
                <a:solidFill>
                  <a:srgbClr val="494F60"/>
                </a:solidFill>
                <a:cs typeface="Arial" charset="0"/>
              </a:rPr>
              <a:t>Princípios próprios:</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Preocupação comum da humanidade (e não património comum da humanidade)  </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“No </a:t>
            </a:r>
            <a:r>
              <a:rPr lang="pt-PT" sz="2600" b="1" dirty="0" err="1">
                <a:solidFill>
                  <a:srgbClr val="494F60"/>
                </a:solidFill>
                <a:cs typeface="Arial" charset="0"/>
              </a:rPr>
              <a:t>harm</a:t>
            </a:r>
            <a:r>
              <a:rPr lang="pt-PT" sz="2600" b="1" dirty="0">
                <a:solidFill>
                  <a:srgbClr val="494F60"/>
                </a:solidFill>
                <a:cs typeface="Arial" charset="0"/>
              </a:rPr>
              <a:t> rule” – Dever de evitar o dano</a:t>
            </a:r>
          </a:p>
          <a:p>
            <a:pPr marL="1340586" lvl="2" indent="-457200" algn="just">
              <a:spcAft>
                <a:spcPts val="600"/>
              </a:spcAft>
              <a:buFont typeface="Courier New" panose="02070309020205020404" pitchFamily="49" charset="0"/>
              <a:buChar char="o"/>
              <a:defRPr/>
            </a:pPr>
            <a:endParaRPr lang="pt-PT" sz="2600" b="1" dirty="0">
              <a:solidFill>
                <a:srgbClr val="494F60"/>
              </a:solidFill>
              <a:cs typeface="Arial" charset="0"/>
            </a:endParaRPr>
          </a:p>
          <a:p>
            <a:pPr marL="542925" lvl="1" indent="-180975" algn="just">
              <a:buFont typeface="Arial" pitchFamily="34" charset="0"/>
              <a:buChar char="•"/>
              <a:defRPr/>
            </a:pP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778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708150"/>
            <a:ext cx="9178925" cy="5524589"/>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542925" lvl="1" indent="-180975" algn="just">
              <a:buFont typeface="Arial" pitchFamily="34" charset="0"/>
              <a:buChar char="•"/>
              <a:defRPr/>
            </a:pPr>
            <a:endParaRPr lang="pt-PT" sz="2600" b="1" dirty="0">
              <a:solidFill>
                <a:srgbClr val="494F60"/>
              </a:solidFill>
              <a:cs typeface="Arial" charset="0"/>
            </a:endParaRPr>
          </a:p>
          <a:p>
            <a:pPr marL="542925" lvl="1" indent="-180975" algn="just">
              <a:lnSpc>
                <a:spcPct val="150000"/>
              </a:lnSpc>
              <a:spcAft>
                <a:spcPts val="600"/>
              </a:spcAft>
              <a:buFont typeface="Arial" pitchFamily="34" charset="0"/>
              <a:buChar char="•"/>
              <a:defRPr/>
            </a:pPr>
            <a:r>
              <a:rPr lang="pt-PT" sz="2600" b="1" dirty="0">
                <a:solidFill>
                  <a:srgbClr val="494F60"/>
                </a:solidFill>
                <a:cs typeface="Arial" charset="0"/>
              </a:rPr>
              <a:t>Transversalidade:</a:t>
            </a:r>
          </a:p>
          <a:p>
            <a:pPr marL="819150" lvl="1" indent="-457200" algn="just">
              <a:lnSpc>
                <a:spcPct val="150000"/>
              </a:lnSpc>
              <a:spcAft>
                <a:spcPts val="600"/>
              </a:spcAft>
              <a:buFont typeface="Courier New" panose="02070309020205020404" pitchFamily="49" charset="0"/>
              <a:buChar char="o"/>
              <a:defRPr/>
            </a:pPr>
            <a:r>
              <a:rPr lang="pt-PT" sz="2600" b="1" dirty="0">
                <a:solidFill>
                  <a:srgbClr val="494F60"/>
                </a:solidFill>
                <a:cs typeface="Arial" charset="0"/>
              </a:rPr>
              <a:t>Comércio Internacional, Investimento, Direitos Humanos, Desenvolvimento</a:t>
            </a:r>
          </a:p>
          <a:p>
            <a:pPr marL="542925" lvl="1" indent="-180975" algn="just">
              <a:lnSpc>
                <a:spcPct val="150000"/>
              </a:lnSpc>
              <a:spcAft>
                <a:spcPts val="600"/>
              </a:spcAft>
              <a:buFont typeface="Arial" pitchFamily="34" charset="0"/>
              <a:buChar char="•"/>
              <a:defRPr/>
            </a:pPr>
            <a:endParaRPr lang="pt-PT" sz="2600" b="1" dirty="0">
              <a:solidFill>
                <a:srgbClr val="494F60"/>
              </a:solidFill>
              <a:cs typeface="Arial" charset="0"/>
            </a:endParaRPr>
          </a:p>
          <a:p>
            <a:pPr marL="542925" lvl="1" indent="-180975" algn="just">
              <a:lnSpc>
                <a:spcPct val="150000"/>
              </a:lnSpc>
              <a:spcAft>
                <a:spcPts val="600"/>
              </a:spcAft>
              <a:buFont typeface="Arial" pitchFamily="34" charset="0"/>
              <a:buChar char="•"/>
              <a:defRPr/>
            </a:pPr>
            <a:r>
              <a:rPr lang="pt-PT" sz="2600" b="1" dirty="0">
                <a:solidFill>
                  <a:srgbClr val="494F60"/>
                </a:solidFill>
                <a:cs typeface="Arial" charset="0"/>
              </a:rPr>
              <a:t>Fragmentação</a:t>
            </a:r>
          </a:p>
          <a:p>
            <a:pPr marL="542925" lvl="1" indent="-180975" algn="just">
              <a:lnSpc>
                <a:spcPct val="150000"/>
              </a:lnSpc>
              <a:spcAft>
                <a:spcPts val="600"/>
              </a:spcAft>
              <a:buFont typeface="Arial" pitchFamily="34" charset="0"/>
              <a:buChar char="•"/>
              <a:defRPr/>
            </a:pPr>
            <a:r>
              <a:rPr lang="pt-PT" sz="2600" b="1" dirty="0">
                <a:solidFill>
                  <a:srgbClr val="494F60"/>
                </a:solidFill>
                <a:cs typeface="Arial" charset="0"/>
              </a:rPr>
              <a:t>Efetividade / Coercibilidade</a:t>
            </a:r>
          </a:p>
          <a:p>
            <a:pPr marL="542925" lvl="1" indent="-180975" algn="just">
              <a:buFont typeface="Arial" pitchFamily="34" charset="0"/>
              <a:buChar char="•"/>
              <a:defRPr/>
            </a:pP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graphicFrame>
        <p:nvGraphicFramePr>
          <p:cNvPr id="16" name="Group 42">
            <a:extLst>
              <a:ext uri="{FF2B5EF4-FFF2-40B4-BE49-F238E27FC236}">
                <a16:creationId xmlns:a16="http://schemas.microsoft.com/office/drawing/2014/main" id="{305DBDD9-7FBA-459B-B8AA-B04FFBE154F7}"/>
              </a:ext>
            </a:extLst>
          </p:cNvPr>
          <p:cNvGraphicFramePr>
            <a:graphicFrameLocks noGrp="1"/>
          </p:cNvGraphicFramePr>
          <p:nvPr>
            <p:ph idx="1"/>
            <p:extLst>
              <p:ext uri="{D42A27DB-BD31-4B8C-83A1-F6EECF244321}">
                <p14:modId xmlns:p14="http://schemas.microsoft.com/office/powerpoint/2010/main" val="3123471143"/>
              </p:ext>
            </p:extLst>
          </p:nvPr>
        </p:nvGraphicFramePr>
        <p:xfrm>
          <a:off x="840582" y="1359581"/>
          <a:ext cx="8964612" cy="6096000"/>
        </p:xfrm>
        <a:graphic>
          <a:graphicData uri="http://schemas.openxmlformats.org/drawingml/2006/table">
            <a:tbl>
              <a:tblPr/>
              <a:tblGrid>
                <a:gridCol w="2813050">
                  <a:extLst>
                    <a:ext uri="{9D8B030D-6E8A-4147-A177-3AD203B41FA5}">
                      <a16:colId xmlns:a16="http://schemas.microsoft.com/office/drawing/2014/main" val="20000"/>
                    </a:ext>
                  </a:extLst>
                </a:gridCol>
                <a:gridCol w="2863850">
                  <a:extLst>
                    <a:ext uri="{9D8B030D-6E8A-4147-A177-3AD203B41FA5}">
                      <a16:colId xmlns:a16="http://schemas.microsoft.com/office/drawing/2014/main" val="20001"/>
                    </a:ext>
                  </a:extLst>
                </a:gridCol>
                <a:gridCol w="1163637">
                  <a:extLst>
                    <a:ext uri="{9D8B030D-6E8A-4147-A177-3AD203B41FA5}">
                      <a16:colId xmlns:a16="http://schemas.microsoft.com/office/drawing/2014/main" val="20002"/>
                    </a:ext>
                  </a:extLst>
                </a:gridCol>
                <a:gridCol w="2124075">
                  <a:extLst>
                    <a:ext uri="{9D8B030D-6E8A-4147-A177-3AD203B41FA5}">
                      <a16:colId xmlns:a16="http://schemas.microsoft.com/office/drawing/2014/main" val="20003"/>
                    </a:ext>
                  </a:extLst>
                </a:gridCol>
              </a:tblGrid>
              <a:tr h="617602">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800" b="1" i="0" u="none" strike="noStrike" cap="none" normalizeH="0" baseline="0" dirty="0">
                          <a:ln>
                            <a:noFill/>
                          </a:ln>
                          <a:solidFill>
                            <a:srgbClr val="FFCC66"/>
                          </a:solidFill>
                          <a:effectLst/>
                          <a:latin typeface="Arial" panose="020B0604020202020204" pitchFamily="34" charset="0"/>
                          <a:cs typeface="Arial" panose="020B0604020202020204" pitchFamily="34" charset="0"/>
                        </a:rPr>
                        <a:t>Designation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800" b="1" i="0" u="none" strike="noStrike" cap="none" normalizeH="0" baseline="0">
                          <a:ln>
                            <a:noFill/>
                          </a:ln>
                          <a:solidFill>
                            <a:srgbClr val="FFCC66"/>
                          </a:solidFill>
                          <a:effectLst/>
                          <a:latin typeface="Arial" panose="020B0604020202020204" pitchFamily="34" charset="0"/>
                          <a:cs typeface="Arial" panose="020B0604020202020204" pitchFamily="34" charset="0"/>
                        </a:rPr>
                        <a:t>Jurisdiction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800" b="1" i="0" u="none" strike="noStrike" cap="none" normalizeH="0" baseline="0">
                          <a:ln>
                            <a:noFill/>
                          </a:ln>
                          <a:solidFill>
                            <a:srgbClr val="FFCC66"/>
                          </a:solidFill>
                          <a:effectLst/>
                          <a:latin typeface="Arial" panose="020B0604020202020204" pitchFamily="34" charset="0"/>
                          <a:cs typeface="Arial" panose="020B0604020202020204" pitchFamily="34" charset="0"/>
                        </a:rPr>
                        <a:t>Start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600" b="1" i="0" u="none" strike="noStrike" cap="none" normalizeH="0" baseline="0" dirty="0">
                          <a:ln>
                            <a:noFill/>
                          </a:ln>
                          <a:solidFill>
                            <a:srgbClr val="FFCC66"/>
                          </a:solidFill>
                          <a:effectLst/>
                          <a:latin typeface="Arial" panose="020B0604020202020204" pitchFamily="34" charset="0"/>
                          <a:cs typeface="Arial" panose="020B0604020202020204" pitchFamily="34" charset="0"/>
                        </a:rPr>
                        <a:t>Completion / state of procedure</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66889">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Pulp Mills on the River Uruguay </a:t>
                      </a:r>
                      <a:endPar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(Argentina </a:t>
                      </a:r>
                      <a:r>
                        <a:rPr kumimoji="0" lang="en-US" altLang="hu-HU" sz="1600" b="0" i="1" u="none" strike="noStrike" cap="none" normalizeH="0" baseline="0">
                          <a:ln>
                            <a:noFill/>
                          </a:ln>
                          <a:solidFill>
                            <a:srgbClr val="292929"/>
                          </a:solidFill>
                          <a:effectLst/>
                          <a:latin typeface="Arial" panose="020B0604020202020204" pitchFamily="34" charset="0"/>
                          <a:cs typeface="Arial" panose="020B0604020202020204" pitchFamily="34" charset="0"/>
                        </a:rPr>
                        <a:t>v.</a:t>
                      </a:r>
                      <a:r>
                        <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 </a:t>
                      </a:r>
                      <a:r>
                        <a:rPr kumimoji="0" lang="en-U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Uruguay)</a:t>
                      </a:r>
                      <a:endPar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Art. 60 of the 1975 Statute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4 May 2006</a:t>
                      </a:r>
                      <a:endPar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Judgment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20 April 2010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1"/>
                  </a:ext>
                </a:extLst>
              </a:tr>
              <a:tr h="1371743">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Aerial Herbicide Spraying </a:t>
                      </a:r>
                      <a:endPar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(Ecuador </a:t>
                      </a:r>
                      <a:r>
                        <a:rPr kumimoji="0" lang="es-ES" altLang="hu-HU" sz="1600" b="0" i="1" u="none" strike="noStrike" cap="none" normalizeH="0" baseline="0">
                          <a:ln>
                            <a:noFill/>
                          </a:ln>
                          <a:solidFill>
                            <a:srgbClr val="292929"/>
                          </a:solidFill>
                          <a:effectLst/>
                          <a:latin typeface="Arial" panose="020B0604020202020204" pitchFamily="34" charset="0"/>
                          <a:cs typeface="Arial" panose="020B0604020202020204" pitchFamily="34" charset="0"/>
                        </a:rPr>
                        <a:t>v.</a:t>
                      </a:r>
                      <a:r>
                        <a:rPr kumimoji="0" lang="es-ES"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rPr>
                        <a:t> Colombia) </a:t>
                      </a:r>
                      <a:endParaRPr kumimoji="0" lang="hu-HU" altLang="hu-HU" sz="16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XXXI of the Pact of Bogotá of 30 April 1948, </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and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32 of the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1988 U</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N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Convention against Illicit Traffic in</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Narcotic Drugs and Psychotropic Substances.</a:t>
                      </a: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31 March 2008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Revoked by Ecuador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2"/>
                  </a:ext>
                </a:extLst>
              </a:tr>
              <a:tr h="823046">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Whaling in the Antarctic (Australia </a:t>
                      </a:r>
                      <a:r>
                        <a:rPr kumimoji="0" lang="en-US" altLang="hu-HU" sz="1600" b="0" i="1" u="none" strike="noStrike" cap="none" normalizeH="0" baseline="0" dirty="0">
                          <a:ln>
                            <a:noFill/>
                          </a:ln>
                          <a:solidFill>
                            <a:srgbClr val="292929"/>
                          </a:solidFill>
                          <a:effectLst/>
                          <a:latin typeface="Arial" panose="020B0604020202020204" pitchFamily="34" charset="0"/>
                          <a:cs typeface="Arial" panose="020B0604020202020204" pitchFamily="34" charset="0"/>
                        </a:rPr>
                        <a:t>v.</a:t>
                      </a:r>
                      <a:r>
                        <a:rPr kumimoji="0" lang="en-US"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 Japan)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36, para</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2, of the Statute </a:t>
                      </a: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31 May 2010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Judgment, March 31 2014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1158360">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Certain Activities carried out by Nicaragua in the Border Area (Costa Rica v. Nicaragua)</a:t>
                      </a:r>
                      <a:r>
                        <a:rPr kumimoji="0" lang="hu-HU"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XXXI of the Pact of Bogotá of 30 April 1948</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and both parties acceptance of jurisdiction according to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36, para</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2, of the Statute </a:t>
                      </a: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18 December 2010.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rowSpan="2">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United by the Court  in 2013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1158360">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Construction of a Road in Costa Rica along the San Juan River (Nicaragua v. Costa Rica) </a:t>
                      </a:r>
                      <a:endParaRPr kumimoji="0" lang="hu-HU" altLang="hu-HU" sz="1600" b="0" i="0" u="none" strike="noStrike" cap="none" normalizeH="0" baseline="0" dirty="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XXXI of the Pact of Bogotá of 30 April 1948</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and both parties acceptance of jurisdiction according to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Article 36, para</a:t>
                      </a:r>
                      <a:r>
                        <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 </a:t>
                      </a:r>
                      <a:r>
                        <a:rPr kumimoji="0" lang="en-US"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rPr>
                        <a:t>2, of the Statute </a:t>
                      </a:r>
                      <a:endParaRPr kumimoji="0" lang="hu-HU" altLang="hu-HU" sz="1400" b="0" i="0" u="none" strike="noStrike" cap="none" normalizeH="0" baseline="0">
                        <a:ln>
                          <a:noFill/>
                        </a:ln>
                        <a:solidFill>
                          <a:srgbClr val="292929"/>
                        </a:solidFill>
                        <a:effectLst/>
                        <a:latin typeface="Arial" panose="020B0604020202020204" pitchFamily="34" charset="0"/>
                        <a:cs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a:txBody>
                    <a:bodyPr/>
                    <a:lstStyle>
                      <a:lvl1pPr eaLnBrk="0" hangingPunct="0">
                        <a:spcBef>
                          <a:spcPct val="20000"/>
                        </a:spcBef>
                        <a:defRPr sz="2400">
                          <a:solidFill>
                            <a:srgbClr val="003366"/>
                          </a:solidFill>
                          <a:latin typeface="Arial" panose="020B0604020202020204" pitchFamily="34" charset="0"/>
                        </a:defRPr>
                      </a:lvl1pPr>
                      <a:lvl2pPr marL="742950" indent="-285750" eaLnBrk="0" hangingPunct="0">
                        <a:spcBef>
                          <a:spcPct val="20000"/>
                        </a:spcBef>
                        <a:defRPr sz="2400">
                          <a:solidFill>
                            <a:srgbClr val="003366"/>
                          </a:solidFill>
                          <a:latin typeface="Arial" panose="020B0604020202020204" pitchFamily="34" charset="0"/>
                        </a:defRPr>
                      </a:lvl2pPr>
                      <a:lvl3pPr marL="1143000" indent="-228600" eaLnBrk="0" hangingPunct="0">
                        <a:spcBef>
                          <a:spcPct val="20000"/>
                        </a:spcBef>
                        <a:defRPr sz="2000">
                          <a:solidFill>
                            <a:srgbClr val="003366"/>
                          </a:solidFill>
                          <a:latin typeface="Arial" panose="020B0604020202020204" pitchFamily="34" charset="0"/>
                        </a:defRPr>
                      </a:lvl3pPr>
                      <a:lvl4pPr marL="1600200" indent="-228600" eaLnBrk="0" hangingPunct="0">
                        <a:spcBef>
                          <a:spcPct val="20000"/>
                        </a:spcBef>
                        <a:defRPr>
                          <a:solidFill>
                            <a:srgbClr val="003366"/>
                          </a:solidFill>
                          <a:latin typeface="Arial" panose="020B0604020202020204" pitchFamily="34" charset="0"/>
                        </a:defRPr>
                      </a:lvl4pPr>
                      <a:lvl5pPr marL="2057400" indent="-228600" eaLnBrk="0" hangingPunct="0">
                        <a:spcBef>
                          <a:spcPct val="20000"/>
                        </a:spcBef>
                        <a:defRPr>
                          <a:solidFill>
                            <a:srgbClr val="003366"/>
                          </a:solidFill>
                          <a:latin typeface="Arial" panose="020B0604020202020204" pitchFamily="34" charset="0"/>
                        </a:defRPr>
                      </a:lvl5pPr>
                      <a:lvl6pPr marL="2514600" indent="-228600" eaLnBrk="0" fontAlgn="base" hangingPunct="0">
                        <a:spcBef>
                          <a:spcPct val="20000"/>
                        </a:spcBef>
                        <a:spcAft>
                          <a:spcPct val="0"/>
                        </a:spcAft>
                        <a:defRPr>
                          <a:solidFill>
                            <a:srgbClr val="003366"/>
                          </a:solidFill>
                          <a:latin typeface="Arial" panose="020B0604020202020204" pitchFamily="34" charset="0"/>
                        </a:defRPr>
                      </a:lvl6pPr>
                      <a:lvl7pPr marL="2971800" indent="-228600" eaLnBrk="0" fontAlgn="base" hangingPunct="0">
                        <a:spcBef>
                          <a:spcPct val="20000"/>
                        </a:spcBef>
                        <a:spcAft>
                          <a:spcPct val="0"/>
                        </a:spcAft>
                        <a:defRPr>
                          <a:solidFill>
                            <a:srgbClr val="003366"/>
                          </a:solidFill>
                          <a:latin typeface="Arial" panose="020B0604020202020204" pitchFamily="34" charset="0"/>
                        </a:defRPr>
                      </a:lvl7pPr>
                      <a:lvl8pPr marL="3429000" indent="-228600" eaLnBrk="0" fontAlgn="base" hangingPunct="0">
                        <a:spcBef>
                          <a:spcPct val="20000"/>
                        </a:spcBef>
                        <a:spcAft>
                          <a:spcPct val="0"/>
                        </a:spcAft>
                        <a:defRPr>
                          <a:solidFill>
                            <a:srgbClr val="003366"/>
                          </a:solidFill>
                          <a:latin typeface="Arial" panose="020B0604020202020204" pitchFamily="34" charset="0"/>
                        </a:defRPr>
                      </a:lvl8pPr>
                      <a:lvl9pPr marL="3886200" indent="-228600" eaLnBrk="0" fontAlgn="base" hangingPunct="0">
                        <a:spcBef>
                          <a:spcPct val="20000"/>
                        </a:spcBef>
                        <a:spcAft>
                          <a:spcPct val="0"/>
                        </a:spcAft>
                        <a:defRPr>
                          <a:solidFill>
                            <a:srgbClr val="003366"/>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400" b="0" i="0" u="none" strike="noStrike" cap="none" normalizeH="0" baseline="0" dirty="0">
                          <a:ln>
                            <a:noFill/>
                          </a:ln>
                          <a:solidFill>
                            <a:srgbClr val="292929"/>
                          </a:solidFill>
                          <a:effectLst/>
                          <a:latin typeface="Arial" panose="020B0604020202020204" pitchFamily="34" charset="0"/>
                          <a:cs typeface="Arial" panose="020B0604020202020204" pitchFamily="34" charset="0"/>
                        </a:rPr>
                        <a:t>21 December 2011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ECDE"/>
                    </a:solidFill>
                  </a:tcPr>
                </a:tc>
                <a:tc vMerge="1">
                  <a:txBody>
                    <a:bodyPr/>
                    <a:lstStyle/>
                    <a:p>
                      <a:endParaRPr lang="hu-HU"/>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9901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708150"/>
            <a:ext cx="9178925" cy="5693866"/>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Dever de evitar Dano </a:t>
            </a:r>
          </a:p>
          <a:p>
            <a:pPr marL="542925" lvl="1" indent="-180975" algn="just">
              <a:lnSpc>
                <a:spcPct val="150000"/>
              </a:lnSpc>
              <a:spcAft>
                <a:spcPts val="600"/>
              </a:spcAft>
              <a:buFont typeface="Arial" pitchFamily="34" charset="0"/>
              <a:buChar char="•"/>
              <a:defRPr/>
            </a:pPr>
            <a:r>
              <a:rPr lang="en-US" sz="2600" b="1" dirty="0" err="1">
                <a:solidFill>
                  <a:srgbClr val="494F60"/>
                </a:solidFill>
                <a:cs typeface="Arial" charset="0"/>
              </a:rPr>
              <a:t>Princípio</a:t>
            </a:r>
            <a:r>
              <a:rPr lang="en-US" sz="2600" b="1" dirty="0">
                <a:solidFill>
                  <a:srgbClr val="494F60"/>
                </a:solidFill>
                <a:cs typeface="Arial" charset="0"/>
              </a:rPr>
              <a:t> 2 da </a:t>
            </a:r>
            <a:r>
              <a:rPr lang="en-US" sz="2600" b="1" dirty="0" err="1">
                <a:solidFill>
                  <a:srgbClr val="494F60"/>
                </a:solidFill>
                <a:cs typeface="Arial" charset="0"/>
              </a:rPr>
              <a:t>Declaração</a:t>
            </a:r>
            <a:r>
              <a:rPr lang="en-US" sz="2600" b="1" dirty="0">
                <a:solidFill>
                  <a:srgbClr val="494F60"/>
                </a:solidFill>
                <a:cs typeface="Arial" charset="0"/>
              </a:rPr>
              <a:t> do Rio</a:t>
            </a:r>
          </a:p>
          <a:p>
            <a:pPr marL="542925" lvl="1" indent="-180975" algn="just">
              <a:lnSpc>
                <a:spcPct val="150000"/>
              </a:lnSpc>
              <a:spcAft>
                <a:spcPts val="600"/>
              </a:spcAft>
              <a:buFont typeface="Arial" pitchFamily="34" charset="0"/>
              <a:buChar char="•"/>
              <a:defRPr/>
            </a:pPr>
            <a:r>
              <a:rPr lang="en-US" sz="2600" b="1" dirty="0" err="1">
                <a:solidFill>
                  <a:srgbClr val="494F60"/>
                </a:solidFill>
                <a:cs typeface="Arial" charset="0"/>
              </a:rPr>
              <a:t>Devida</a:t>
            </a:r>
            <a:r>
              <a:rPr lang="en-US" sz="2600" b="1" dirty="0">
                <a:solidFill>
                  <a:srgbClr val="494F60"/>
                </a:solidFill>
                <a:cs typeface="Arial" charset="0"/>
              </a:rPr>
              <a:t> </a:t>
            </a:r>
            <a:r>
              <a:rPr lang="en-US" sz="2600" b="1" dirty="0" err="1">
                <a:solidFill>
                  <a:srgbClr val="494F60"/>
                </a:solidFill>
                <a:cs typeface="Arial" charset="0"/>
              </a:rPr>
              <a:t>diligência</a:t>
            </a:r>
            <a:endParaRPr lang="en-US"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a:p>
            <a:pPr marL="361950" lvl="1" algn="just">
              <a:defRPr/>
            </a:pPr>
            <a:r>
              <a:rPr lang="en-US" sz="2600" b="1" dirty="0">
                <a:solidFill>
                  <a:srgbClr val="494F60"/>
                </a:solidFill>
                <a:cs typeface="Arial" charset="0"/>
              </a:rPr>
              <a:t>“The existence of the general obligation of states to ensure that activities within their jurisdiction and control respect the environment of other states or of areas beyond national control is now part of the corpus of international law relating to the environment.” (TIJ, </a:t>
            </a:r>
            <a:r>
              <a:rPr lang="en-US" sz="2600" b="1" dirty="0" err="1">
                <a:solidFill>
                  <a:srgbClr val="494F60"/>
                </a:solidFill>
                <a:cs typeface="Arial" charset="0"/>
              </a:rPr>
              <a:t>Parecer</a:t>
            </a:r>
            <a:r>
              <a:rPr lang="en-US" sz="2600" b="1" dirty="0">
                <a:solidFill>
                  <a:srgbClr val="494F60"/>
                </a:solidFill>
                <a:cs typeface="Arial" charset="0"/>
              </a:rPr>
              <a:t> </a:t>
            </a:r>
            <a:r>
              <a:rPr lang="en-US" sz="2600" b="1" dirty="0" err="1">
                <a:solidFill>
                  <a:srgbClr val="494F60"/>
                </a:solidFill>
                <a:cs typeface="Arial" charset="0"/>
              </a:rPr>
              <a:t>consultivo</a:t>
            </a:r>
            <a:r>
              <a:rPr lang="en-US" sz="2600" b="1" dirty="0">
                <a:solidFill>
                  <a:srgbClr val="494F60"/>
                </a:solidFill>
                <a:cs typeface="Arial" charset="0"/>
              </a:rPr>
              <a:t> </a:t>
            </a:r>
            <a:r>
              <a:rPr lang="en-US" sz="2600" b="1" dirty="0" err="1">
                <a:solidFill>
                  <a:srgbClr val="494F60"/>
                </a:solidFill>
                <a:cs typeface="Arial" charset="0"/>
              </a:rPr>
              <a:t>sobre</a:t>
            </a:r>
            <a:r>
              <a:rPr lang="en-US" sz="2600" b="1" dirty="0">
                <a:solidFill>
                  <a:srgbClr val="494F60"/>
                </a:solidFill>
                <a:cs typeface="Arial" charset="0"/>
              </a:rPr>
              <a:t> a </a:t>
            </a:r>
            <a:r>
              <a:rPr lang="en-US" sz="2600" b="1" dirty="0" err="1">
                <a:solidFill>
                  <a:srgbClr val="494F60"/>
                </a:solidFill>
                <a:cs typeface="Arial" charset="0"/>
              </a:rPr>
              <a:t>Legalidade</a:t>
            </a:r>
            <a:r>
              <a:rPr lang="en-US" sz="2600" b="1" dirty="0">
                <a:solidFill>
                  <a:srgbClr val="494F60"/>
                </a:solidFill>
                <a:cs typeface="Arial" charset="0"/>
              </a:rPr>
              <a:t> da </a:t>
            </a:r>
            <a:r>
              <a:rPr lang="en-US" sz="2600" b="1" dirty="0" err="1">
                <a:solidFill>
                  <a:srgbClr val="494F60"/>
                </a:solidFill>
                <a:cs typeface="Arial" charset="0"/>
              </a:rPr>
              <a:t>Ameaça</a:t>
            </a:r>
            <a:r>
              <a:rPr lang="en-US" sz="2600" b="1" dirty="0">
                <a:solidFill>
                  <a:srgbClr val="494F60"/>
                </a:solidFill>
                <a:cs typeface="Arial" charset="0"/>
              </a:rPr>
              <a:t> e </a:t>
            </a:r>
            <a:r>
              <a:rPr lang="en-US" sz="2600" b="1" dirty="0" err="1">
                <a:solidFill>
                  <a:srgbClr val="494F60"/>
                </a:solidFill>
                <a:cs typeface="Arial" charset="0"/>
              </a:rPr>
              <a:t>Uso</a:t>
            </a:r>
            <a:r>
              <a:rPr lang="en-US" sz="2600" b="1" dirty="0">
                <a:solidFill>
                  <a:srgbClr val="494F60"/>
                </a:solidFill>
                <a:cs typeface="Arial" charset="0"/>
              </a:rPr>
              <a:t> de </a:t>
            </a:r>
            <a:r>
              <a:rPr lang="en-US" sz="2600" b="1" dirty="0" err="1">
                <a:solidFill>
                  <a:srgbClr val="494F60"/>
                </a:solidFill>
                <a:cs typeface="Arial" charset="0"/>
              </a:rPr>
              <a:t>Armas</a:t>
            </a:r>
            <a:r>
              <a:rPr lang="en-US" sz="2600" b="1" dirty="0">
                <a:solidFill>
                  <a:srgbClr val="494F60"/>
                </a:solidFill>
                <a:cs typeface="Arial" charset="0"/>
              </a:rPr>
              <a:t> </a:t>
            </a:r>
            <a:r>
              <a:rPr lang="en-US" sz="2600" b="1" dirty="0" err="1">
                <a:solidFill>
                  <a:srgbClr val="494F60"/>
                </a:solidFill>
                <a:cs typeface="Arial" charset="0"/>
              </a:rPr>
              <a:t>Nucleares</a:t>
            </a:r>
            <a:r>
              <a:rPr lang="en-US" sz="2600" b="1" dirty="0">
                <a:solidFill>
                  <a:srgbClr val="494F60"/>
                </a:solidFill>
                <a:cs typeface="Arial" charset="0"/>
              </a:rPr>
              <a:t>, 1996) </a:t>
            </a:r>
          </a:p>
          <a:p>
            <a:pPr marL="542925" lvl="1" indent="-180975" algn="just">
              <a:buFont typeface="Arial" pitchFamily="34" charset="0"/>
              <a:buChar char="•"/>
              <a:defRPr/>
            </a:pP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655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708150"/>
            <a:ext cx="9178925" cy="4339650"/>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Evitar Dano e boa vizinhança (Cooperação)</a:t>
            </a:r>
            <a:endParaRPr lang="en-US"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a:p>
            <a:pPr marL="361950" lvl="1" algn="just">
              <a:defRPr/>
            </a:pPr>
            <a:r>
              <a:rPr lang="en-US" sz="2600" b="1" dirty="0">
                <a:solidFill>
                  <a:srgbClr val="494F60"/>
                </a:solidFill>
                <a:cs typeface="Arial" charset="0"/>
              </a:rPr>
              <a:t>“A State is thus obliged to use all of the means at its disposal in order to avoid activities which take place in its territory, or in any area under its jurisdiction, causing significant damage to the environment of another state” (TIJ, Argentina v. </a:t>
            </a:r>
            <a:r>
              <a:rPr lang="en-US" sz="2600" b="1" dirty="0" err="1">
                <a:solidFill>
                  <a:srgbClr val="494F60"/>
                </a:solidFill>
                <a:cs typeface="Arial" charset="0"/>
              </a:rPr>
              <a:t>Uruguai</a:t>
            </a:r>
            <a:r>
              <a:rPr lang="en-US" sz="2600" b="1" dirty="0">
                <a:solidFill>
                  <a:srgbClr val="494F60"/>
                </a:solidFill>
                <a:cs typeface="Arial" charset="0"/>
              </a:rPr>
              <a:t>, Pulp Mills on the River Uruguay, para 101)</a:t>
            </a:r>
          </a:p>
          <a:p>
            <a:pPr marL="542925" lvl="1" indent="-180975" algn="just">
              <a:buFont typeface="Arial" pitchFamily="34" charset="0"/>
              <a:buChar char="•"/>
              <a:defRPr/>
            </a:pP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13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896387"/>
            <a:ext cx="9178925" cy="4339650"/>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Obrigação de notificação e consulta sobre atividades com impactes transfronteiriços – e.g. cursos de água internacionais (Caso </a:t>
            </a:r>
            <a:r>
              <a:rPr lang="pt-PT" sz="2600" b="1" dirty="0" err="1">
                <a:solidFill>
                  <a:srgbClr val="494F60"/>
                </a:solidFill>
                <a:cs typeface="Arial" charset="0"/>
              </a:rPr>
              <a:t>Lac</a:t>
            </a:r>
            <a:r>
              <a:rPr lang="pt-PT" sz="2600" b="1" dirty="0">
                <a:solidFill>
                  <a:srgbClr val="494F60"/>
                </a:solidFill>
                <a:cs typeface="Arial" charset="0"/>
              </a:rPr>
              <a:t> </a:t>
            </a:r>
            <a:r>
              <a:rPr lang="pt-PT" sz="2600" b="1" dirty="0" err="1">
                <a:solidFill>
                  <a:srgbClr val="494F60"/>
                </a:solidFill>
                <a:cs typeface="Arial" charset="0"/>
              </a:rPr>
              <a:t>Lanoux</a:t>
            </a:r>
            <a:r>
              <a:rPr lang="pt-PT" sz="2600" b="1" dirty="0">
                <a:solidFill>
                  <a:srgbClr val="494F60"/>
                </a:solidFill>
                <a:cs typeface="Arial" charset="0"/>
              </a:rPr>
              <a:t>)</a:t>
            </a:r>
          </a:p>
          <a:p>
            <a:pPr marL="361950" lvl="1" algn="just">
              <a:defRPr/>
            </a:pPr>
            <a:endParaRPr lang="pt-PT" sz="2600" b="1" dirty="0">
              <a:solidFill>
                <a:srgbClr val="494F60"/>
              </a:solidFill>
              <a:cs typeface="Arial" charset="0"/>
            </a:endParaRPr>
          </a:p>
          <a:p>
            <a:pPr marL="361950" lvl="1" algn="just">
              <a:defRPr/>
            </a:pPr>
            <a:r>
              <a:rPr lang="pt-PT" sz="2600" b="1" dirty="0">
                <a:solidFill>
                  <a:srgbClr val="494F60"/>
                </a:solidFill>
                <a:cs typeface="Arial" charset="0"/>
              </a:rPr>
              <a:t>AIA – ‘</a:t>
            </a:r>
            <a:r>
              <a:rPr lang="pt-PT" sz="2600" b="1" dirty="0" err="1">
                <a:solidFill>
                  <a:srgbClr val="494F60"/>
                </a:solidFill>
                <a:cs typeface="Arial" charset="0"/>
              </a:rPr>
              <a:t>it</a:t>
            </a:r>
            <a:r>
              <a:rPr lang="pt-PT" sz="2600" b="1" dirty="0">
                <a:solidFill>
                  <a:srgbClr val="494F60"/>
                </a:solidFill>
                <a:cs typeface="Arial" charset="0"/>
              </a:rPr>
              <a:t> </a:t>
            </a:r>
            <a:r>
              <a:rPr lang="pt-PT" sz="2600" b="1" dirty="0" err="1">
                <a:solidFill>
                  <a:srgbClr val="494F60"/>
                </a:solidFill>
                <a:cs typeface="Arial" charset="0"/>
              </a:rPr>
              <a:t>may</a:t>
            </a:r>
            <a:r>
              <a:rPr lang="pt-PT" sz="2600" b="1" dirty="0">
                <a:solidFill>
                  <a:srgbClr val="494F60"/>
                </a:solidFill>
                <a:cs typeface="Arial" charset="0"/>
              </a:rPr>
              <a:t> </a:t>
            </a:r>
            <a:r>
              <a:rPr lang="pt-PT" sz="2600" b="1" dirty="0" err="1">
                <a:solidFill>
                  <a:srgbClr val="494F60"/>
                </a:solidFill>
                <a:cs typeface="Arial" charset="0"/>
              </a:rPr>
              <a:t>now</a:t>
            </a:r>
            <a:r>
              <a:rPr lang="pt-PT" sz="2600" b="1" dirty="0">
                <a:solidFill>
                  <a:srgbClr val="494F60"/>
                </a:solidFill>
                <a:cs typeface="Arial" charset="0"/>
              </a:rPr>
              <a:t> </a:t>
            </a:r>
            <a:r>
              <a:rPr lang="pt-PT" sz="2600" b="1" dirty="0" err="1">
                <a:solidFill>
                  <a:srgbClr val="494F60"/>
                </a:solidFill>
                <a:cs typeface="Arial" charset="0"/>
              </a:rPr>
              <a:t>be</a:t>
            </a:r>
            <a:r>
              <a:rPr lang="pt-PT" sz="2600" b="1" dirty="0">
                <a:solidFill>
                  <a:srgbClr val="494F60"/>
                </a:solidFill>
                <a:cs typeface="Arial" charset="0"/>
              </a:rPr>
              <a:t> </a:t>
            </a:r>
            <a:r>
              <a:rPr lang="pt-PT" sz="2600" b="1" dirty="0" err="1">
                <a:solidFill>
                  <a:srgbClr val="494F60"/>
                </a:solidFill>
                <a:cs typeface="Arial" charset="0"/>
              </a:rPr>
              <a:t>taken</a:t>
            </a:r>
            <a:r>
              <a:rPr lang="pt-PT" sz="2600" b="1" dirty="0">
                <a:solidFill>
                  <a:srgbClr val="494F60"/>
                </a:solidFill>
                <a:cs typeface="Arial" charset="0"/>
              </a:rPr>
              <a:t> as a </a:t>
            </a:r>
            <a:r>
              <a:rPr lang="pt-PT" sz="2600" b="1" dirty="0" err="1">
                <a:solidFill>
                  <a:srgbClr val="494F60"/>
                </a:solidFill>
                <a:cs typeface="Arial" charset="0"/>
              </a:rPr>
              <a:t>requirement</a:t>
            </a:r>
            <a:r>
              <a:rPr lang="pt-PT" sz="2600" b="1" dirty="0">
                <a:solidFill>
                  <a:srgbClr val="494F60"/>
                </a:solidFill>
                <a:cs typeface="Arial" charset="0"/>
              </a:rPr>
              <a:t> </a:t>
            </a:r>
            <a:r>
              <a:rPr lang="pt-PT" sz="2600" b="1" dirty="0" err="1">
                <a:solidFill>
                  <a:srgbClr val="494F60"/>
                </a:solidFill>
                <a:cs typeface="Arial" charset="0"/>
              </a:rPr>
              <a:t>under</a:t>
            </a:r>
            <a:r>
              <a:rPr lang="pt-PT" sz="2600" b="1" dirty="0">
                <a:solidFill>
                  <a:srgbClr val="494F60"/>
                </a:solidFill>
                <a:cs typeface="Arial" charset="0"/>
              </a:rPr>
              <a:t> general </a:t>
            </a:r>
            <a:r>
              <a:rPr lang="pt-PT" sz="2600" b="1" dirty="0" err="1">
                <a:solidFill>
                  <a:srgbClr val="494F60"/>
                </a:solidFill>
                <a:cs typeface="Arial" charset="0"/>
              </a:rPr>
              <a:t>international</a:t>
            </a:r>
            <a:r>
              <a:rPr lang="pt-PT" sz="2600" b="1" dirty="0">
                <a:solidFill>
                  <a:srgbClr val="494F60"/>
                </a:solidFill>
                <a:cs typeface="Arial" charset="0"/>
              </a:rPr>
              <a:t> </a:t>
            </a:r>
            <a:r>
              <a:rPr lang="pt-PT" sz="2600" b="1" dirty="0" err="1">
                <a:solidFill>
                  <a:srgbClr val="494F60"/>
                </a:solidFill>
                <a:cs typeface="Arial" charset="0"/>
              </a:rPr>
              <a:t>law</a:t>
            </a:r>
            <a:r>
              <a:rPr lang="pt-PT" sz="2600" b="1" dirty="0">
                <a:solidFill>
                  <a:srgbClr val="494F60"/>
                </a:solidFill>
                <a:cs typeface="Arial" charset="0"/>
              </a:rPr>
              <a:t> to </a:t>
            </a:r>
            <a:r>
              <a:rPr lang="pt-PT" sz="2600" b="1" dirty="0" err="1">
                <a:solidFill>
                  <a:srgbClr val="494F60"/>
                </a:solidFill>
                <a:cs typeface="Arial" charset="0"/>
              </a:rPr>
              <a:t>undertake</a:t>
            </a:r>
            <a:r>
              <a:rPr lang="pt-PT" sz="2600" b="1" dirty="0">
                <a:solidFill>
                  <a:srgbClr val="494F60"/>
                </a:solidFill>
                <a:cs typeface="Arial" charset="0"/>
              </a:rPr>
              <a:t> </a:t>
            </a:r>
            <a:r>
              <a:rPr lang="pt-PT" sz="2600" b="1" dirty="0" err="1">
                <a:solidFill>
                  <a:srgbClr val="494F60"/>
                </a:solidFill>
                <a:cs typeface="Arial" charset="0"/>
              </a:rPr>
              <a:t>an</a:t>
            </a:r>
            <a:r>
              <a:rPr lang="pt-PT" sz="2600" b="1" dirty="0">
                <a:solidFill>
                  <a:srgbClr val="494F60"/>
                </a:solidFill>
                <a:cs typeface="Arial" charset="0"/>
              </a:rPr>
              <a:t> </a:t>
            </a:r>
            <a:r>
              <a:rPr lang="pt-PT" sz="2600" b="1" dirty="0" err="1">
                <a:solidFill>
                  <a:srgbClr val="494F60"/>
                </a:solidFill>
                <a:cs typeface="Arial" charset="0"/>
              </a:rPr>
              <a:t>environmental</a:t>
            </a:r>
            <a:r>
              <a:rPr lang="pt-PT" sz="2600" b="1" dirty="0">
                <a:solidFill>
                  <a:srgbClr val="494F60"/>
                </a:solidFill>
                <a:cs typeface="Arial" charset="0"/>
              </a:rPr>
              <a:t>  </a:t>
            </a:r>
            <a:r>
              <a:rPr lang="pt-PT" sz="2600" b="1" dirty="0" err="1">
                <a:solidFill>
                  <a:srgbClr val="494F60"/>
                </a:solidFill>
                <a:cs typeface="Arial" charset="0"/>
              </a:rPr>
              <a:t>impact</a:t>
            </a:r>
            <a:r>
              <a:rPr lang="pt-PT" sz="2600" b="1" dirty="0">
                <a:solidFill>
                  <a:srgbClr val="494F60"/>
                </a:solidFill>
                <a:cs typeface="Arial" charset="0"/>
              </a:rPr>
              <a:t> </a:t>
            </a:r>
            <a:r>
              <a:rPr lang="pt-PT" sz="2600" b="1" dirty="0" err="1">
                <a:solidFill>
                  <a:srgbClr val="494F60"/>
                </a:solidFill>
                <a:cs typeface="Arial" charset="0"/>
              </a:rPr>
              <a:t>assessment</a:t>
            </a:r>
            <a:r>
              <a:rPr lang="pt-PT" sz="2600" b="1" dirty="0">
                <a:solidFill>
                  <a:srgbClr val="494F60"/>
                </a:solidFill>
                <a:cs typeface="Arial" charset="0"/>
              </a:rPr>
              <a:t> </a:t>
            </a:r>
            <a:r>
              <a:rPr lang="pt-PT" sz="2600" b="1" dirty="0" err="1">
                <a:solidFill>
                  <a:srgbClr val="494F60"/>
                </a:solidFill>
                <a:cs typeface="Arial" charset="0"/>
              </a:rPr>
              <a:t>where</a:t>
            </a:r>
            <a:r>
              <a:rPr lang="pt-PT" sz="2600" b="1" dirty="0">
                <a:solidFill>
                  <a:srgbClr val="494F60"/>
                </a:solidFill>
                <a:cs typeface="Arial" charset="0"/>
              </a:rPr>
              <a:t> </a:t>
            </a:r>
            <a:r>
              <a:rPr lang="pt-PT" sz="2600" b="1" dirty="0" err="1">
                <a:solidFill>
                  <a:srgbClr val="494F60"/>
                </a:solidFill>
                <a:cs typeface="Arial" charset="0"/>
              </a:rPr>
              <a:t>there</a:t>
            </a:r>
            <a:r>
              <a:rPr lang="pt-PT" sz="2600" b="1" dirty="0">
                <a:solidFill>
                  <a:srgbClr val="494F60"/>
                </a:solidFill>
                <a:cs typeface="Arial" charset="0"/>
              </a:rPr>
              <a:t> </a:t>
            </a:r>
            <a:r>
              <a:rPr lang="pt-PT" sz="2600" b="1" dirty="0" err="1">
                <a:solidFill>
                  <a:srgbClr val="494F60"/>
                </a:solidFill>
                <a:cs typeface="Arial" charset="0"/>
              </a:rPr>
              <a:t>is</a:t>
            </a:r>
            <a:r>
              <a:rPr lang="pt-PT" sz="2600" b="1" dirty="0">
                <a:solidFill>
                  <a:srgbClr val="494F60"/>
                </a:solidFill>
                <a:cs typeface="Arial" charset="0"/>
              </a:rPr>
              <a:t> a </a:t>
            </a:r>
            <a:r>
              <a:rPr lang="pt-PT" sz="2600" b="1" dirty="0" err="1">
                <a:solidFill>
                  <a:srgbClr val="494F60"/>
                </a:solidFill>
                <a:cs typeface="Arial" charset="0"/>
              </a:rPr>
              <a:t>risk</a:t>
            </a:r>
            <a:r>
              <a:rPr lang="pt-PT" sz="2600" b="1" dirty="0">
                <a:solidFill>
                  <a:srgbClr val="494F60"/>
                </a:solidFill>
                <a:cs typeface="Arial" charset="0"/>
              </a:rPr>
              <a:t> </a:t>
            </a:r>
            <a:r>
              <a:rPr lang="pt-PT" sz="2600" b="1" dirty="0" err="1">
                <a:solidFill>
                  <a:srgbClr val="494F60"/>
                </a:solidFill>
                <a:cs typeface="Arial" charset="0"/>
              </a:rPr>
              <a:t>that</a:t>
            </a:r>
            <a:r>
              <a:rPr lang="pt-PT" sz="2600" b="1" dirty="0">
                <a:solidFill>
                  <a:srgbClr val="494F60"/>
                </a:solidFill>
                <a:cs typeface="Arial" charset="0"/>
              </a:rPr>
              <a:t> </a:t>
            </a:r>
            <a:r>
              <a:rPr lang="pt-PT" sz="2600" b="1" dirty="0" err="1">
                <a:solidFill>
                  <a:srgbClr val="494F60"/>
                </a:solidFill>
                <a:cs typeface="Arial" charset="0"/>
              </a:rPr>
              <a:t>the</a:t>
            </a:r>
            <a:r>
              <a:rPr lang="pt-PT" sz="2600" b="1" dirty="0">
                <a:solidFill>
                  <a:srgbClr val="494F60"/>
                </a:solidFill>
                <a:cs typeface="Arial" charset="0"/>
              </a:rPr>
              <a:t> </a:t>
            </a:r>
            <a:r>
              <a:rPr lang="pt-PT" sz="2600" b="1" dirty="0" err="1">
                <a:solidFill>
                  <a:srgbClr val="494F60"/>
                </a:solidFill>
                <a:cs typeface="Arial" charset="0"/>
              </a:rPr>
              <a:t>proposed</a:t>
            </a:r>
            <a:r>
              <a:rPr lang="pt-PT" sz="2600" b="1" dirty="0">
                <a:solidFill>
                  <a:srgbClr val="494F60"/>
                </a:solidFill>
                <a:cs typeface="Arial" charset="0"/>
              </a:rPr>
              <a:t> industrial; </a:t>
            </a:r>
            <a:r>
              <a:rPr lang="pt-PT" sz="2600" b="1" dirty="0" err="1">
                <a:solidFill>
                  <a:srgbClr val="494F60"/>
                </a:solidFill>
                <a:cs typeface="Arial" charset="0"/>
              </a:rPr>
              <a:t>activity</a:t>
            </a:r>
            <a:r>
              <a:rPr lang="pt-PT" sz="2600" b="1" dirty="0">
                <a:solidFill>
                  <a:srgbClr val="494F60"/>
                </a:solidFill>
                <a:cs typeface="Arial" charset="0"/>
              </a:rPr>
              <a:t> </a:t>
            </a:r>
            <a:r>
              <a:rPr lang="pt-PT" sz="2600" b="1" dirty="0" err="1">
                <a:solidFill>
                  <a:srgbClr val="494F60"/>
                </a:solidFill>
                <a:cs typeface="Arial" charset="0"/>
              </a:rPr>
              <a:t>may</a:t>
            </a:r>
            <a:r>
              <a:rPr lang="pt-PT" sz="2600" b="1" dirty="0">
                <a:solidFill>
                  <a:srgbClr val="494F60"/>
                </a:solidFill>
                <a:cs typeface="Arial" charset="0"/>
              </a:rPr>
              <a:t> </a:t>
            </a:r>
            <a:r>
              <a:rPr lang="pt-PT" sz="2600" b="1" dirty="0" err="1">
                <a:solidFill>
                  <a:srgbClr val="494F60"/>
                </a:solidFill>
                <a:cs typeface="Arial" charset="0"/>
              </a:rPr>
              <a:t>have</a:t>
            </a:r>
            <a:r>
              <a:rPr lang="pt-PT" sz="2600" b="1" dirty="0">
                <a:solidFill>
                  <a:srgbClr val="494F60"/>
                </a:solidFill>
                <a:cs typeface="Arial" charset="0"/>
              </a:rPr>
              <a:t> a </a:t>
            </a:r>
            <a:r>
              <a:rPr lang="pt-PT" sz="2600" b="1" dirty="0" err="1">
                <a:solidFill>
                  <a:srgbClr val="494F60"/>
                </a:solidFill>
                <a:cs typeface="Arial" charset="0"/>
              </a:rPr>
              <a:t>significant</a:t>
            </a:r>
            <a:r>
              <a:rPr lang="pt-PT" sz="2600" b="1" dirty="0">
                <a:solidFill>
                  <a:srgbClr val="494F60"/>
                </a:solidFill>
                <a:cs typeface="Arial" charset="0"/>
              </a:rPr>
              <a:t> adverse </a:t>
            </a:r>
            <a:r>
              <a:rPr lang="pt-PT" sz="2600" b="1" dirty="0" err="1">
                <a:solidFill>
                  <a:srgbClr val="494F60"/>
                </a:solidFill>
                <a:cs typeface="Arial" charset="0"/>
              </a:rPr>
              <a:t>impact</a:t>
            </a:r>
            <a:r>
              <a:rPr lang="pt-PT" sz="2600" b="1" dirty="0">
                <a:solidFill>
                  <a:srgbClr val="494F60"/>
                </a:solidFill>
                <a:cs typeface="Arial" charset="0"/>
              </a:rPr>
              <a:t> in a </a:t>
            </a:r>
            <a:r>
              <a:rPr lang="pt-PT" sz="2600" b="1" dirty="0" err="1">
                <a:solidFill>
                  <a:srgbClr val="494F60"/>
                </a:solidFill>
                <a:cs typeface="Arial" charset="0"/>
              </a:rPr>
              <a:t>transboundary</a:t>
            </a:r>
            <a:r>
              <a:rPr lang="pt-PT" sz="2600" b="1" dirty="0">
                <a:solidFill>
                  <a:srgbClr val="494F60"/>
                </a:solidFill>
                <a:cs typeface="Arial" charset="0"/>
              </a:rPr>
              <a:t> </a:t>
            </a:r>
            <a:r>
              <a:rPr lang="pt-PT" sz="2600" b="1" dirty="0" err="1">
                <a:solidFill>
                  <a:srgbClr val="494F60"/>
                </a:solidFill>
                <a:cs typeface="Arial" charset="0"/>
              </a:rPr>
              <a:t>context</a:t>
            </a:r>
            <a:r>
              <a:rPr lang="pt-PT" sz="2600" b="1" dirty="0">
                <a:solidFill>
                  <a:srgbClr val="494F60"/>
                </a:solidFill>
                <a:cs typeface="Arial" charset="0"/>
              </a:rPr>
              <a:t>” (TIJ, </a:t>
            </a:r>
            <a:r>
              <a:rPr lang="pt-PT" sz="2600" b="1" dirty="0" err="1">
                <a:solidFill>
                  <a:srgbClr val="494F60"/>
                </a:solidFill>
                <a:cs typeface="Arial" charset="0"/>
              </a:rPr>
              <a:t>Pulp</a:t>
            </a:r>
            <a:r>
              <a:rPr lang="pt-PT" sz="2600" b="1" dirty="0">
                <a:solidFill>
                  <a:srgbClr val="494F60"/>
                </a:solidFill>
                <a:cs typeface="Arial" charset="0"/>
              </a:rPr>
              <a:t> </a:t>
            </a:r>
            <a:r>
              <a:rPr lang="pt-PT" sz="2600" b="1" dirty="0" err="1">
                <a:solidFill>
                  <a:srgbClr val="494F60"/>
                </a:solidFill>
                <a:cs typeface="Arial" charset="0"/>
              </a:rPr>
              <a:t>Mills</a:t>
            </a:r>
            <a:r>
              <a:rPr lang="pt-PT" sz="2600" b="1" dirty="0">
                <a:solidFill>
                  <a:srgbClr val="494F60"/>
                </a:solidFill>
                <a:cs typeface="Arial" charset="0"/>
              </a:rPr>
              <a:t>, para. 204)</a:t>
            </a: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509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645998" y="1525589"/>
            <a:ext cx="9178925" cy="5539978"/>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Responsabilidade ambiental</a:t>
            </a:r>
            <a:endParaRPr lang="en-US" sz="2600" b="1" dirty="0">
              <a:solidFill>
                <a:srgbClr val="494F60"/>
              </a:solidFill>
              <a:cs typeface="Arial" charset="0"/>
            </a:endParaRPr>
          </a:p>
          <a:p>
            <a:pPr marL="361950" lvl="1" algn="just">
              <a:defRPr/>
            </a:pPr>
            <a:endParaRPr lang="en-US" sz="2600" b="1" dirty="0">
              <a:solidFill>
                <a:srgbClr val="494F60"/>
              </a:solidFill>
              <a:cs typeface="Arial" charset="0"/>
            </a:endParaRPr>
          </a:p>
          <a:p>
            <a:pPr marL="361950" lvl="1" algn="just">
              <a:defRPr/>
            </a:pPr>
            <a:r>
              <a:rPr lang="en-US" sz="2600" b="1" dirty="0">
                <a:solidFill>
                  <a:srgbClr val="494F60"/>
                </a:solidFill>
                <a:cs typeface="Arial" charset="0"/>
              </a:rPr>
              <a:t>Do </a:t>
            </a:r>
            <a:r>
              <a:rPr lang="en-US" sz="2600" b="1" dirty="0" err="1">
                <a:solidFill>
                  <a:srgbClr val="494F60"/>
                </a:solidFill>
                <a:cs typeface="Arial" charset="0"/>
              </a:rPr>
              <a:t>caso</a:t>
            </a:r>
            <a:r>
              <a:rPr lang="en-US" sz="2600" b="1" dirty="0">
                <a:solidFill>
                  <a:srgbClr val="494F60"/>
                </a:solidFill>
                <a:cs typeface="Arial" charset="0"/>
              </a:rPr>
              <a:t> Trail Smelter (1938-1941) </a:t>
            </a:r>
            <a:r>
              <a:rPr lang="en-US" sz="2600" b="1" dirty="0" err="1">
                <a:solidFill>
                  <a:srgbClr val="494F60"/>
                </a:solidFill>
                <a:cs typeface="Arial" charset="0"/>
              </a:rPr>
              <a:t>até</a:t>
            </a:r>
            <a:r>
              <a:rPr lang="en-US" sz="2600" b="1" dirty="0">
                <a:solidFill>
                  <a:srgbClr val="494F60"/>
                </a:solidFill>
                <a:cs typeface="Arial" charset="0"/>
              </a:rPr>
              <a:t> </a:t>
            </a:r>
            <a:r>
              <a:rPr lang="en-US" sz="2600" b="1" dirty="0" err="1">
                <a:solidFill>
                  <a:srgbClr val="494F60"/>
                </a:solidFill>
                <a:cs typeface="Arial" charset="0"/>
              </a:rPr>
              <a:t>ao</a:t>
            </a:r>
            <a:r>
              <a:rPr lang="en-US" sz="2600" b="1" dirty="0">
                <a:solidFill>
                  <a:srgbClr val="494F60"/>
                </a:solidFill>
                <a:cs typeface="Arial" charset="0"/>
              </a:rPr>
              <a:t> </a:t>
            </a:r>
            <a:r>
              <a:rPr lang="en-US" sz="2600" b="1" dirty="0" err="1">
                <a:solidFill>
                  <a:srgbClr val="494F60"/>
                </a:solidFill>
                <a:cs typeface="Arial" charset="0"/>
              </a:rPr>
              <a:t>Nicarágua</a:t>
            </a:r>
            <a:r>
              <a:rPr lang="en-US" sz="2600" b="1" dirty="0">
                <a:solidFill>
                  <a:srgbClr val="494F60"/>
                </a:solidFill>
                <a:cs typeface="Arial" charset="0"/>
              </a:rPr>
              <a:t> v. Costa Rica (2018)</a:t>
            </a:r>
          </a:p>
          <a:p>
            <a:pPr marL="361950" lvl="1" algn="just">
              <a:defRPr/>
            </a:pPr>
            <a:endParaRPr lang="en-US" sz="2600" b="1" dirty="0">
              <a:solidFill>
                <a:srgbClr val="494F60"/>
              </a:solidFill>
              <a:cs typeface="Arial" charset="0"/>
            </a:endParaRPr>
          </a:p>
          <a:p>
            <a:pPr marL="361950" lvl="1" algn="just">
              <a:defRPr/>
            </a:pPr>
            <a:r>
              <a:rPr lang="en-US" sz="2600" b="1" dirty="0">
                <a:solidFill>
                  <a:srgbClr val="494F60"/>
                </a:solidFill>
                <a:cs typeface="Arial" charset="0"/>
              </a:rPr>
              <a:t>“The Court is mindful that, in the field of environmental protection, vigilance and prevention are required on account of the often irreversible character of damage to the environment and of the limitations inherent in the very mechanism of reparation of this type of damage” TIJ, </a:t>
            </a:r>
            <a:r>
              <a:rPr lang="en-US" sz="2600" b="1" dirty="0" err="1">
                <a:solidFill>
                  <a:srgbClr val="494F60"/>
                </a:solidFill>
                <a:cs typeface="Arial" charset="0"/>
              </a:rPr>
              <a:t>caso</a:t>
            </a:r>
            <a:r>
              <a:rPr lang="en-US" sz="2600" b="1" dirty="0">
                <a:solidFill>
                  <a:srgbClr val="494F60"/>
                </a:solidFill>
                <a:cs typeface="Arial" charset="0"/>
              </a:rPr>
              <a:t> </a:t>
            </a:r>
            <a:r>
              <a:rPr lang="en-US" sz="2600" b="1" dirty="0" err="1">
                <a:solidFill>
                  <a:srgbClr val="494F60"/>
                </a:solidFill>
                <a:cs typeface="Arial" charset="0"/>
              </a:rPr>
              <a:t>Gabčíkovo-Nagymaros</a:t>
            </a:r>
            <a:r>
              <a:rPr lang="en-US" sz="2600" b="1" dirty="0">
                <a:solidFill>
                  <a:srgbClr val="494F60"/>
                </a:solidFill>
                <a:cs typeface="Arial" charset="0"/>
              </a:rPr>
              <a:t> (1998), </a:t>
            </a:r>
            <a:r>
              <a:rPr lang="en-US" sz="2600" b="1" dirty="0" err="1">
                <a:solidFill>
                  <a:srgbClr val="494F60"/>
                </a:solidFill>
                <a:cs typeface="Arial" charset="0"/>
              </a:rPr>
              <a:t>parag</a:t>
            </a:r>
            <a:r>
              <a:rPr lang="en-US" sz="2600" b="1" dirty="0">
                <a:solidFill>
                  <a:srgbClr val="494F60"/>
                </a:solidFill>
                <a:cs typeface="Arial" charset="0"/>
              </a:rPr>
              <a:t> 140</a:t>
            </a:r>
          </a:p>
          <a:p>
            <a:pPr marL="542925" lvl="1" indent="-180975" algn="just">
              <a:buFont typeface="Arial" pitchFamily="34" charset="0"/>
              <a:buChar char="•"/>
              <a:defRPr/>
            </a:pP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99387"/>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806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603137" y="1230996"/>
            <a:ext cx="9439502" cy="5940088"/>
          </a:xfrm>
          <a:prstGeom prst="rect">
            <a:avLst/>
          </a:prstGeom>
          <a:noFill/>
        </p:spPr>
        <p:txBody>
          <a:bodyPr wrap="square">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Outros princípios de DIA:</a:t>
            </a:r>
          </a:p>
          <a:p>
            <a:pPr marL="361950" lvl="1" algn="just">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O princípio da prevenção (</a:t>
            </a:r>
            <a:r>
              <a:rPr lang="pt-PT" sz="2600" b="1" dirty="0" err="1">
                <a:solidFill>
                  <a:srgbClr val="494F60"/>
                </a:solidFill>
                <a:cs typeface="Arial" charset="0"/>
              </a:rPr>
              <a:t>Princ</a:t>
            </a:r>
            <a:r>
              <a:rPr lang="pt-PT" sz="2600" b="1" dirty="0">
                <a:solidFill>
                  <a:srgbClr val="494F60"/>
                </a:solidFill>
                <a:cs typeface="Arial" charset="0"/>
              </a:rPr>
              <a:t>. 2 do Rio: atuar razoavelmente para prevenir danos ambientais prováveis) e da precaução (</a:t>
            </a:r>
            <a:r>
              <a:rPr lang="pt-PT" sz="2600" b="1" dirty="0" err="1">
                <a:solidFill>
                  <a:srgbClr val="494F60"/>
                </a:solidFill>
                <a:cs typeface="Arial" charset="0"/>
              </a:rPr>
              <a:t>Princ</a:t>
            </a:r>
            <a:r>
              <a:rPr lang="pt-PT" sz="2600" b="1" dirty="0">
                <a:solidFill>
                  <a:srgbClr val="494F60"/>
                </a:solidFill>
                <a:cs typeface="Arial" charset="0"/>
              </a:rPr>
              <a:t>. 15 do Rio: mesmo se o perigo sobre o ambiente for incerto, a incerteza cientifica não afasta o dever de evitar/mitigar esse perigo)</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Princípio do poluidor-pagador</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Princípio do desenvolvimento sustentável </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Princípio da justiça </a:t>
            </a:r>
            <a:r>
              <a:rPr lang="pt-PT" sz="2600" b="1" dirty="0" err="1">
                <a:solidFill>
                  <a:srgbClr val="494F60"/>
                </a:solidFill>
                <a:cs typeface="Arial" charset="0"/>
              </a:rPr>
              <a:t>intergeracional</a:t>
            </a:r>
            <a:endParaRPr lang="pt-PT"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pic>
        <p:nvPicPr>
          <p:cNvPr id="11271" name="Picture 9" descr="logo-ICJP-CIDP.png">
            <a:extLst>
              <a:ext uri="{FF2B5EF4-FFF2-40B4-BE49-F238E27FC236}">
                <a16:creationId xmlns:a16="http://schemas.microsoft.com/office/drawing/2014/main" id="{6EB2EF7D-2106-4AE7-8BC9-F936B34D4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1273" name="TextBox 11">
            <a:extLst>
              <a:ext uri="{FF2B5EF4-FFF2-40B4-BE49-F238E27FC236}">
                <a16:creationId xmlns:a16="http://schemas.microsoft.com/office/drawing/2014/main" id="{7369F66A-0027-4C58-842B-AF11FD16E80C}"/>
              </a:ext>
            </a:extLst>
          </p:cNvPr>
          <p:cNvSpPr txBox="1">
            <a:spLocks noChangeArrowheads="1"/>
          </p:cNvSpPr>
          <p:nvPr/>
        </p:nvSpPr>
        <p:spPr bwMode="auto">
          <a:xfrm>
            <a:off x="5322888" y="455844"/>
            <a:ext cx="47910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a:spcBef>
                <a:spcPct val="0"/>
              </a:spcBef>
              <a:buNone/>
            </a:pPr>
            <a:r>
              <a:rPr lang="pt-BR" altLang="pt-PT" sz="2200" dirty="0">
                <a:solidFill>
                  <a:schemeClr val="accent2"/>
                </a:solidFill>
              </a:rPr>
              <a:t>Princípios de DIA</a:t>
            </a:r>
          </a:p>
        </p:txBody>
      </p: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9030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9614</TotalTime>
  <Words>713</Words>
  <Application>Microsoft Office PowerPoint</Application>
  <PresentationFormat>Personalizados</PresentationFormat>
  <Paragraphs>96</Paragraphs>
  <Slides>10</Slides>
  <Notes>8</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10</vt:i4>
      </vt:variant>
    </vt:vector>
  </HeadingPairs>
  <TitlesOfParts>
    <vt:vector size="14" baseType="lpstr">
      <vt:lpstr>Arial</vt:lpstr>
      <vt:lpstr>Calibri</vt:lpstr>
      <vt:lpstr>Courier New</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 Tavares Lanceiro</dc:creator>
  <cp:lastModifiedBy>Rui Lanceiro</cp:lastModifiedBy>
  <cp:revision>380</cp:revision>
  <dcterms:created xsi:type="dcterms:W3CDTF">2015-03-08T09:37:28Z</dcterms:created>
  <dcterms:modified xsi:type="dcterms:W3CDTF">2024-04-03T16:48:44Z</dcterms:modified>
</cp:coreProperties>
</file>